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layfair Display"/>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83E8DD-3A01-452B-AB3E-0FFCD4832790}">
  <a:tblStyle styleId="{CA83E8DD-3A01-452B-AB3E-0FFCD48327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PlayfairDisplay-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PlayfairDisplay-bold.fntdata"/><Relationship Id="rId6" Type="http://schemas.openxmlformats.org/officeDocument/2006/relationships/notesMaster" Target="notesMasters/notesMaster1.xml"/><Relationship Id="rId18" Type="http://schemas.openxmlformats.org/officeDocument/2006/relationships/font" Target="fonts/PlayfairDisplay-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Char char="-"/>
            </a:pPr>
            <a:r>
              <a:rPr lang="en">
                <a:solidFill>
                  <a:srgbClr val="595959"/>
                </a:solidFill>
              </a:rPr>
              <a:t>Hello! We are Mariana and Carlos and we want to talk about TITLE  </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 we both come from South America</a:t>
            </a:r>
            <a:r>
              <a:rPr lang="en">
                <a:solidFill>
                  <a:srgbClr val="595959"/>
                </a:solidFill>
              </a:rPr>
              <a:t>, Mariana is from Sao Paulo Brazil and I come from Caracas Venezuela</a:t>
            </a:r>
            <a:endParaRPr sz="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7925137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7925137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Well and if you are coming to campus, you’re probably safe! In this neighborhood, the average of accidents per day is only x, so you will probably be just fine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4109c33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4109c33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Well and if you are coming to campus, you’re probably safe! In this neighborhood, the average of accidents per day is only x, so you will probably be just fine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7925137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7925137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Our cities are pretty hectic but we are locals and we know how to move around our cities. We know which neighborhood is really busy and which neighborhoods are more susceptible for accidents.</a:t>
            </a:r>
            <a:endParaRPr sz="1200">
              <a:solidFill>
                <a:srgbClr val="595959"/>
              </a:solidFill>
            </a:endParaRPr>
          </a:p>
          <a:p>
            <a:pPr indent="0" lvl="0" marL="0" rtl="0" algn="l">
              <a:spcBef>
                <a:spcPts val="1200"/>
              </a:spcBef>
              <a:spcAft>
                <a:spcPts val="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7925137d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7925137d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lang="en"/>
              <a:t>But we just arrived to wonderful Barcelona for our bootcamps and have very little knowledge of the city transportation and how people move around. We were a little uncomfortable by this so we decided to do some research!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7925137d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7925137d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We searched for some data and found the report of accidents in 2019! We cleaned the data and started analyzing the dataset in general and then started to narrow it down to answer our questions.</a:t>
            </a:r>
            <a:endParaRPr/>
          </a:p>
          <a:p>
            <a:pPr indent="0" lvl="0" marL="457200" rtl="0" algn="l">
              <a:lnSpc>
                <a:spcPct val="115000"/>
              </a:lnSpc>
              <a:spcBef>
                <a:spcPts val="1200"/>
              </a:spcBef>
              <a:spcAft>
                <a:spcPts val="0"/>
              </a:spcAft>
              <a:buNone/>
            </a:pPr>
            <a:r>
              <a:rPr lang="en">
                <a:solidFill>
                  <a:schemeClr val="dk1"/>
                </a:solidFill>
              </a:rPr>
              <a:t>Accidents in our cities are defined as  real accidents like seriously injured people, here in Barcelona they are occurrences the dont involve serious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 We know that in 2019 over 19 thousand accidents were reported which is around 52 accidents a day, is this normal? Is it high or low? So we decided to compare it with 2018 and noticed that they were almost identical. We wanted to see the report of accidents in 2020 but didn't find any, but who wants to remember 2020 anyway?</a:t>
            </a:r>
            <a:endParaRPr>
              <a:solidFill>
                <a:schemeClr val="dk1"/>
              </a:solidFill>
            </a:endParaRPr>
          </a:p>
          <a:p>
            <a:pPr indent="0" lvl="0" marL="0" rtl="0" algn="l">
              <a:spcBef>
                <a:spcPts val="1200"/>
              </a:spcBef>
              <a:spcAft>
                <a:spcPts val="0"/>
              </a:spcAft>
              <a:buNone/>
            </a:pPr>
            <a:r>
              <a:rPr lang="en">
                <a:solidFill>
                  <a:schemeClr val="dk1"/>
                </a:solidFill>
              </a:rPr>
              <a:t>What were involved in these accidents? We saw a lot of cars and motorcycles but we were amazed by the amount of bicycles and electric scooters in the city. Let’s see,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4109c33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4109c33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most of the accidents involved cars followed by motorcycle. We see that bicycles and electric vehicles like scooters represent a </a:t>
            </a:r>
            <a:r>
              <a:rPr lang="en"/>
              <a:t>combined</a:t>
            </a:r>
            <a:r>
              <a:rPr lang="en"/>
              <a:t> 6% of the accidents. There are more accidents involving </a:t>
            </a:r>
            <a:r>
              <a:rPr lang="en"/>
              <a:t>bicycles</a:t>
            </a:r>
            <a:r>
              <a:rPr lang="en"/>
              <a:t> than public transport!  What about pedestrians? </a:t>
            </a:r>
            <a:endParaRPr/>
          </a:p>
          <a:p>
            <a:pPr indent="0" lvl="0" marL="0" rtl="0" algn="l">
              <a:spcBef>
                <a:spcPts val="0"/>
              </a:spcBef>
              <a:spcAft>
                <a:spcPts val="0"/>
              </a:spcAft>
              <a:buNone/>
            </a:pPr>
            <a:r>
              <a:rPr lang="en"/>
              <a:t>Fun facts...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4109c32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4109c32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we know what is </a:t>
            </a:r>
            <a:r>
              <a:rPr lang="en"/>
              <a:t>involved</a:t>
            </a:r>
            <a:r>
              <a:rPr lang="en"/>
              <a:t> in these accidents. But when do they happen? We </a:t>
            </a:r>
            <a:r>
              <a:rPr lang="en"/>
              <a:t>thought</a:t>
            </a:r>
            <a:r>
              <a:rPr lang="en"/>
              <a:t> it would be during weekends, when people party, go out of the city, do some </a:t>
            </a:r>
            <a:r>
              <a:rPr lang="en"/>
              <a:t>exercise,</a:t>
            </a:r>
            <a:r>
              <a:rPr lang="en"/>
              <a:t>… but no!  Just 18% of accidents occur on weekends, the rest happens during the week and most of the accidents are well distributed by days. But friday is where most </a:t>
            </a:r>
            <a:r>
              <a:rPr lang="en"/>
              <a:t>of</a:t>
            </a:r>
            <a:r>
              <a:rPr lang="en"/>
              <a:t> these accidents happen. We guess people are excited about the weekend! </a:t>
            </a:r>
            <a:endParaRPr/>
          </a:p>
          <a:p>
            <a:pPr indent="0" lvl="0" marL="0" rtl="0" algn="l">
              <a:spcBef>
                <a:spcPts val="0"/>
              </a:spcBef>
              <a:spcAft>
                <a:spcPts val="0"/>
              </a:spcAft>
              <a:buNone/>
            </a:pPr>
            <a:r>
              <a:rPr lang="en"/>
              <a:t>We also thought that most accidents happened during the night, you know, people drinking and driving, less visibility but we were wrong again. Its during the afternoon! So friday afternoon! What a way to start the weekend...</a:t>
            </a:r>
            <a:endParaRPr/>
          </a:p>
          <a:p>
            <a:pPr indent="0" lvl="0" marL="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b="1" lang="en" sz="1400">
                <a:solidFill>
                  <a:schemeClr val="dk1"/>
                </a:solidFill>
              </a:rPr>
              <a:t>Most of accidents occur on friday</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16.6% occurred on Fridays.</a:t>
            </a:r>
            <a:endParaRPr b="1" sz="1400">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16.5% occurred on Wednesdays.</a:t>
            </a:r>
            <a:endParaRPr b="1">
              <a:solidFill>
                <a:schemeClr val="dk1"/>
              </a:solidFill>
            </a:endParaRPr>
          </a:p>
          <a:p>
            <a:pPr indent="-266700" lvl="0" marL="457200" rtl="0" algn="l">
              <a:spcBef>
                <a:spcPts val="0"/>
              </a:spcBef>
              <a:spcAft>
                <a:spcPts val="0"/>
              </a:spcAft>
              <a:buClr>
                <a:schemeClr val="dk1"/>
              </a:buClr>
              <a:buSzPts val="600"/>
              <a:buChar char="-"/>
            </a:pPr>
            <a:r>
              <a:rPr b="1" lang="en" sz="600">
                <a:solidFill>
                  <a:schemeClr val="dk1"/>
                </a:solidFill>
              </a:rPr>
              <a:t>16.3% occurred on Thursdays.</a:t>
            </a:r>
            <a:endParaRPr b="1" sz="600">
              <a:solidFill>
                <a:schemeClr val="dk1"/>
              </a:solidFill>
            </a:endParaRPr>
          </a:p>
          <a:p>
            <a:pPr indent="-260350" lvl="0" marL="457200" rtl="0" algn="l">
              <a:spcBef>
                <a:spcPts val="0"/>
              </a:spcBef>
              <a:spcAft>
                <a:spcPts val="0"/>
              </a:spcAft>
              <a:buClr>
                <a:schemeClr val="dk1"/>
              </a:buClr>
              <a:buSzPts val="500"/>
              <a:buChar char="-"/>
            </a:pPr>
            <a:r>
              <a:rPr b="1" lang="en" sz="500">
                <a:solidFill>
                  <a:schemeClr val="dk1"/>
                </a:solidFill>
              </a:rPr>
              <a:t>16.2% occurred on Tuesdays.</a:t>
            </a:r>
            <a:endParaRPr b="1" sz="5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14.9% occurred on Mondays.</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10.8% occurred on Saturdays.</a:t>
            </a:r>
            <a:endParaRPr b="1" sz="800">
              <a:solidFill>
                <a:schemeClr val="dk1"/>
              </a:solidFill>
            </a:endParaRPr>
          </a:p>
          <a:p>
            <a:pPr indent="-279400" lvl="0" marL="457200" rtl="0" algn="l">
              <a:spcBef>
                <a:spcPts val="0"/>
              </a:spcBef>
              <a:spcAft>
                <a:spcPts val="0"/>
              </a:spcAft>
              <a:buClr>
                <a:schemeClr val="dk1"/>
              </a:buClr>
              <a:buSzPts val="800"/>
              <a:buChar char="-"/>
            </a:pPr>
            <a:r>
              <a:rPr b="1" lang="en" sz="800">
                <a:solidFill>
                  <a:schemeClr val="dk1"/>
                </a:solidFill>
              </a:rPr>
              <a:t>8.2% occurred on Sundays.</a:t>
            </a:r>
            <a:endParaRPr sz="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7925137d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7925137d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2240 reported accidents, 11.7%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050">
                <a:solidFill>
                  <a:schemeClr val="dk1"/>
                </a:solidFill>
                <a:highlight>
                  <a:srgbClr val="FFFFFF"/>
                </a:highlight>
              </a:rPr>
              <a:t>l'Antiga Esquerra de l'Eixample is 2nd with 1109 or  5.8%</a:t>
            </a:r>
            <a:endParaRPr sz="1050">
              <a:solidFill>
                <a:schemeClr val="dk1"/>
              </a:solidFill>
              <a:highlight>
                <a:srgbClr val="FFFFFF"/>
              </a:highlight>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Ok, so now we’ll tell you what we found out: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Note: this data is analyzing all of the accidents reported from authorities in 2019.</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4109c330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4109c330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2240 reported accidents, 11.7%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050">
                <a:solidFill>
                  <a:schemeClr val="dk1"/>
                </a:solidFill>
                <a:highlight>
                  <a:srgbClr val="FFFFFF"/>
                </a:highlight>
              </a:rPr>
              <a:t>l'Antiga Esquerra de l'Eixample is 2nd with 1109 or  5.8%</a:t>
            </a:r>
            <a:endParaRPr sz="1050">
              <a:solidFill>
                <a:schemeClr val="dk1"/>
              </a:solidFill>
              <a:highlight>
                <a:srgbClr val="FFFFFF"/>
              </a:highlight>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Ok, so now we’ll tell you what we found out:</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Note: this data is analyzing all of the accidents reported from authorities in 2019.</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7925137d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7925137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Char char="-"/>
            </a:pPr>
            <a:r>
              <a:rPr lang="en" sz="1200">
                <a:solidFill>
                  <a:srgbClr val="595959"/>
                </a:solidFill>
              </a:rPr>
              <a:t>Carlos and I now know where and when to be careful here: La Dreta deixample, friday afternoons, stay away from white cars!!. But well if you pass through Can Peguera a lot you don’t need to worry much, they only had 9 accidents reported the whole year so you might even try to walk with your eyes closed in there!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t/>
            </a:r>
            <a:endParaRPr sz="12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0.png"/><Relationship Id="rId11" Type="http://schemas.openxmlformats.org/officeDocument/2006/relationships/image" Target="../media/image2.png"/><Relationship Id="rId10" Type="http://schemas.openxmlformats.org/officeDocument/2006/relationships/image" Target="../media/image14.png"/><Relationship Id="rId12"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27000"/>
          </a:blip>
          <a:srcRect b="7978" l="0" r="0" t="39940"/>
          <a:stretch/>
        </p:blipFill>
        <p:spPr>
          <a:xfrm>
            <a:off x="0" y="0"/>
            <a:ext cx="9144000"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latin typeface="Playfair Display"/>
                <a:ea typeface="Playfair Display"/>
                <a:cs typeface="Playfair Display"/>
                <a:sym typeface="Playfair Display"/>
              </a:rPr>
              <a:t>Living in Barcelona: </a:t>
            </a:r>
            <a:endParaRPr b="1" sz="3200">
              <a:latin typeface="Playfair Display"/>
              <a:ea typeface="Playfair Display"/>
              <a:cs typeface="Playfair Display"/>
              <a:sym typeface="Playfair Display"/>
            </a:endParaRPr>
          </a:p>
          <a:p>
            <a:pPr indent="0" lvl="0" marL="0" rtl="0" algn="ctr">
              <a:spcBef>
                <a:spcPts val="0"/>
              </a:spcBef>
              <a:spcAft>
                <a:spcPts val="0"/>
              </a:spcAft>
              <a:buNone/>
            </a:pPr>
            <a:r>
              <a:rPr b="1" lang="en" sz="3200">
                <a:latin typeface="Playfair Display"/>
                <a:ea typeface="Playfair Display"/>
                <a:cs typeface="Playfair Display"/>
                <a:sym typeface="Playfair Display"/>
              </a:rPr>
              <a:t>How to move around the city safely?</a:t>
            </a:r>
            <a:endParaRPr b="1" sz="3200">
              <a:latin typeface="Playfair Display"/>
              <a:ea typeface="Playfair Display"/>
              <a:cs typeface="Playfair Display"/>
              <a:sym typeface="Playfair Display"/>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latin typeface="Calibri"/>
                <a:ea typeface="Calibri"/>
                <a:cs typeface="Calibri"/>
                <a:sym typeface="Calibri"/>
              </a:rPr>
              <a:t>Mariana Donabella &amp; Carlos Martinez</a:t>
            </a:r>
            <a:endParaRPr sz="23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2"/>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180" name="Google Shape;180;p22"/>
          <p:cNvSpPr txBox="1"/>
          <p:nvPr>
            <p:ph idx="1" type="subTitle"/>
          </p:nvPr>
        </p:nvSpPr>
        <p:spPr>
          <a:xfrm>
            <a:off x="163950" y="1412125"/>
            <a:ext cx="8816100" cy="792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latin typeface="Calibri"/>
                <a:ea typeface="Calibri"/>
                <a:cs typeface="Calibri"/>
                <a:sym typeface="Calibri"/>
              </a:rPr>
              <a:t>Accidents: 0,72 per day, most of them during the morning!</a:t>
            </a:r>
            <a:endParaRPr sz="2000">
              <a:latin typeface="Calibri"/>
              <a:ea typeface="Calibri"/>
              <a:cs typeface="Calibri"/>
              <a:sym typeface="Calibri"/>
            </a:endParaRPr>
          </a:p>
          <a:p>
            <a:pPr indent="0" lvl="0" marL="0" marR="0" rtl="0" algn="ctr">
              <a:lnSpc>
                <a:spcPct val="100000"/>
              </a:lnSpc>
              <a:spcBef>
                <a:spcPts val="0"/>
              </a:spcBef>
              <a:spcAft>
                <a:spcPts val="0"/>
              </a:spcAft>
              <a:buNone/>
            </a:pPr>
            <a:r>
              <a:rPr lang="en" sz="2000"/>
              <a:t>.</a:t>
            </a:r>
            <a:endParaRPr sz="2000"/>
          </a:p>
          <a:p>
            <a:pPr indent="0" lvl="0" marL="0" marR="0" rtl="0" algn="ctr">
              <a:lnSpc>
                <a:spcPct val="100000"/>
              </a:lnSpc>
              <a:spcBef>
                <a:spcPts val="0"/>
              </a:spcBef>
              <a:spcAft>
                <a:spcPts val="0"/>
              </a:spcAft>
              <a:buNone/>
            </a:pPr>
            <a:r>
              <a:t/>
            </a:r>
            <a:endParaRPr sz="2000"/>
          </a:p>
        </p:txBody>
      </p:sp>
      <p:sp>
        <p:nvSpPr>
          <p:cNvPr id="181" name="Google Shape;181;p22"/>
          <p:cNvSpPr txBox="1"/>
          <p:nvPr>
            <p:ph idx="1" type="subTitle"/>
          </p:nvPr>
        </p:nvSpPr>
        <p:spPr>
          <a:xfrm>
            <a:off x="1181800" y="269125"/>
            <a:ext cx="7117800" cy="792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500">
                <a:latin typeface="Playfair Display"/>
                <a:ea typeface="Playfair Display"/>
                <a:cs typeface="Playfair Display"/>
                <a:sym typeface="Playfair Display"/>
              </a:rPr>
              <a:t>Ironhack’s neighborhood:</a:t>
            </a:r>
            <a:endParaRPr sz="2500">
              <a:latin typeface="Playfair Display"/>
              <a:ea typeface="Playfair Display"/>
              <a:cs typeface="Playfair Display"/>
              <a:sym typeface="Playfair Display"/>
            </a:endParaRPr>
          </a:p>
          <a:p>
            <a:pPr indent="0" lvl="0" marL="0" marR="0" rtl="0" algn="ctr">
              <a:lnSpc>
                <a:spcPct val="100000"/>
              </a:lnSpc>
              <a:spcBef>
                <a:spcPts val="0"/>
              </a:spcBef>
              <a:spcAft>
                <a:spcPts val="0"/>
              </a:spcAft>
              <a:buNone/>
            </a:pPr>
            <a:r>
              <a:rPr lang="en" sz="2500">
                <a:latin typeface="Playfair Display"/>
                <a:ea typeface="Playfair Display"/>
                <a:cs typeface="Playfair Display"/>
                <a:sym typeface="Playfair Display"/>
              </a:rPr>
              <a:t> el Parc i la Llacuna del Poblenou</a:t>
            </a:r>
            <a:endParaRPr sz="2500">
              <a:latin typeface="Playfair Display"/>
              <a:ea typeface="Playfair Display"/>
              <a:cs typeface="Playfair Display"/>
              <a:sym typeface="Playfair Display"/>
            </a:endParaRPr>
          </a:p>
        </p:txBody>
      </p:sp>
      <p:pic>
        <p:nvPicPr>
          <p:cNvPr id="182" name="Google Shape;182;p22"/>
          <p:cNvPicPr preferRelativeResize="0"/>
          <p:nvPr/>
        </p:nvPicPr>
        <p:blipFill>
          <a:blip r:embed="rId4">
            <a:alphaModFix/>
          </a:blip>
          <a:stretch>
            <a:fillRect/>
          </a:stretch>
        </p:blipFill>
        <p:spPr>
          <a:xfrm>
            <a:off x="152400" y="1976125"/>
            <a:ext cx="8475430" cy="2862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3"/>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188" name="Google Shape;188;p23"/>
          <p:cNvSpPr txBox="1"/>
          <p:nvPr>
            <p:ph idx="1" type="subTitle"/>
          </p:nvPr>
        </p:nvSpPr>
        <p:spPr>
          <a:xfrm>
            <a:off x="1013100" y="1719525"/>
            <a:ext cx="7117800" cy="792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500">
                <a:latin typeface="Playfair Display"/>
                <a:ea typeface="Playfair Display"/>
                <a:cs typeface="Playfair Display"/>
                <a:sym typeface="Playfair Display"/>
              </a:rPr>
              <a:t>Thank you!</a:t>
            </a:r>
            <a:endParaRPr sz="2500">
              <a:latin typeface="Playfair Display"/>
              <a:ea typeface="Playfair Display"/>
              <a:cs typeface="Playfair Display"/>
              <a:sym typeface="Playfair Display"/>
            </a:endParaRPr>
          </a:p>
          <a:p>
            <a:pPr indent="0" lvl="0" marL="0" marR="0" rtl="0" algn="ctr">
              <a:lnSpc>
                <a:spcPct val="100000"/>
              </a:lnSpc>
              <a:spcBef>
                <a:spcPts val="0"/>
              </a:spcBef>
              <a:spcAft>
                <a:spcPts val="0"/>
              </a:spcAft>
              <a:buNone/>
            </a:pPr>
            <a:r>
              <a:t/>
            </a:r>
            <a:endParaRPr sz="2500"/>
          </a:p>
          <a:p>
            <a:pPr indent="0" lvl="0" marL="0" marR="0" rtl="0" algn="ctr">
              <a:lnSpc>
                <a:spcPct val="100000"/>
              </a:lnSpc>
              <a:spcBef>
                <a:spcPts val="0"/>
              </a:spcBef>
              <a:spcAft>
                <a:spcPts val="0"/>
              </a:spcAft>
              <a:buNone/>
            </a:pPr>
            <a:r>
              <a:rPr lang="en" sz="2500">
                <a:latin typeface="Playfair Display"/>
                <a:ea typeface="Playfair Display"/>
                <a:cs typeface="Playfair Display"/>
                <a:sym typeface="Playfair Display"/>
              </a:rPr>
              <a:t>Any questions?</a:t>
            </a:r>
            <a:endParaRPr sz="2500">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62" name="Google Shape;62;p14"/>
          <p:cNvSpPr txBox="1"/>
          <p:nvPr>
            <p:ph idx="1" type="subTitle"/>
          </p:nvPr>
        </p:nvSpPr>
        <p:spPr>
          <a:xfrm>
            <a:off x="362600" y="363075"/>
            <a:ext cx="32097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São Paulo, Brazil</a:t>
            </a:r>
            <a:endParaRPr>
              <a:latin typeface="Calibri"/>
              <a:ea typeface="Calibri"/>
              <a:cs typeface="Calibri"/>
              <a:sym typeface="Calibri"/>
            </a:endParaRPr>
          </a:p>
        </p:txBody>
      </p:sp>
      <p:sp>
        <p:nvSpPr>
          <p:cNvPr id="63" name="Google Shape;63;p14"/>
          <p:cNvSpPr txBox="1"/>
          <p:nvPr>
            <p:ph idx="1" type="subTitle"/>
          </p:nvPr>
        </p:nvSpPr>
        <p:spPr>
          <a:xfrm>
            <a:off x="4897100" y="363075"/>
            <a:ext cx="3399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Caracas, Venezuela</a:t>
            </a:r>
            <a:endParaRPr>
              <a:latin typeface="Calibri"/>
              <a:ea typeface="Calibri"/>
              <a:cs typeface="Calibri"/>
              <a:sym typeface="Calibri"/>
            </a:endParaRPr>
          </a:p>
        </p:txBody>
      </p:sp>
      <p:pic>
        <p:nvPicPr>
          <p:cNvPr id="64" name="Google Shape;64;p14"/>
          <p:cNvPicPr preferRelativeResize="0"/>
          <p:nvPr/>
        </p:nvPicPr>
        <p:blipFill rotWithShape="1">
          <a:blip r:embed="rId4">
            <a:alphaModFix/>
          </a:blip>
          <a:srcRect b="0" l="20457" r="27540" t="0"/>
          <a:stretch/>
        </p:blipFill>
        <p:spPr>
          <a:xfrm>
            <a:off x="377925" y="1155675"/>
            <a:ext cx="3209703" cy="3634726"/>
          </a:xfrm>
          <a:prstGeom prst="rect">
            <a:avLst/>
          </a:prstGeom>
          <a:noFill/>
          <a:ln cap="flat" cmpd="sng" w="28575">
            <a:solidFill>
              <a:schemeClr val="dk2"/>
            </a:solidFill>
            <a:prstDash val="solid"/>
            <a:round/>
            <a:headEnd len="sm" w="sm" type="none"/>
            <a:tailEnd len="sm" w="sm" type="none"/>
          </a:ln>
        </p:spPr>
      </p:pic>
      <p:pic>
        <p:nvPicPr>
          <p:cNvPr id="65" name="Google Shape;65;p14"/>
          <p:cNvPicPr preferRelativeResize="0"/>
          <p:nvPr/>
        </p:nvPicPr>
        <p:blipFill>
          <a:blip r:embed="rId5">
            <a:alphaModFix/>
          </a:blip>
          <a:stretch>
            <a:fillRect/>
          </a:stretch>
        </p:blipFill>
        <p:spPr>
          <a:xfrm>
            <a:off x="5148215" y="1131525"/>
            <a:ext cx="2946421" cy="368302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71" name="Google Shape;71;p15"/>
          <p:cNvSpPr txBox="1"/>
          <p:nvPr>
            <p:ph idx="1" type="subTitle"/>
          </p:nvPr>
        </p:nvSpPr>
        <p:spPr>
          <a:xfrm>
            <a:off x="2887325" y="434900"/>
            <a:ext cx="32097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Barcelona, Spain</a:t>
            </a:r>
            <a:endParaRPr>
              <a:latin typeface="Calibri"/>
              <a:ea typeface="Calibri"/>
              <a:cs typeface="Calibri"/>
              <a:sym typeface="Calibri"/>
            </a:endParaRPr>
          </a:p>
        </p:txBody>
      </p:sp>
      <p:pic>
        <p:nvPicPr>
          <p:cNvPr id="72" name="Google Shape;72;p15"/>
          <p:cNvPicPr preferRelativeResize="0"/>
          <p:nvPr/>
        </p:nvPicPr>
        <p:blipFill>
          <a:blip r:embed="rId4">
            <a:alphaModFix/>
          </a:blip>
          <a:stretch>
            <a:fillRect/>
          </a:stretch>
        </p:blipFill>
        <p:spPr>
          <a:xfrm>
            <a:off x="1488538" y="1227500"/>
            <a:ext cx="6166926" cy="368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mt="15000"/>
          </a:blip>
          <a:srcRect b="7978" l="0" r="0" t="39940"/>
          <a:stretch/>
        </p:blipFill>
        <p:spPr>
          <a:xfrm>
            <a:off x="0" y="0"/>
            <a:ext cx="9144000" cy="5143500"/>
          </a:xfrm>
          <a:prstGeom prst="rect">
            <a:avLst/>
          </a:prstGeom>
          <a:noFill/>
          <a:ln cap="flat" cmpd="sng" w="19050">
            <a:solidFill>
              <a:srgbClr val="B7B7B7"/>
            </a:solidFill>
            <a:prstDash val="dash"/>
            <a:round/>
            <a:headEnd len="sm" w="sm" type="none"/>
            <a:tailEnd len="sm" w="sm" type="none"/>
          </a:ln>
        </p:spPr>
      </p:pic>
      <p:sp>
        <p:nvSpPr>
          <p:cNvPr id="78" name="Google Shape;78;p16"/>
          <p:cNvSpPr txBox="1"/>
          <p:nvPr>
            <p:ph idx="1" type="subTitle"/>
          </p:nvPr>
        </p:nvSpPr>
        <p:spPr>
          <a:xfrm>
            <a:off x="1553425" y="434900"/>
            <a:ext cx="5877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Accidents reported in the city</a:t>
            </a:r>
            <a:endParaRPr/>
          </a:p>
        </p:txBody>
      </p:sp>
      <p:sp>
        <p:nvSpPr>
          <p:cNvPr id="79" name="Google Shape;79;p16"/>
          <p:cNvSpPr txBox="1"/>
          <p:nvPr/>
        </p:nvSpPr>
        <p:spPr>
          <a:xfrm>
            <a:off x="799075" y="1368425"/>
            <a:ext cx="7386300" cy="923400"/>
          </a:xfrm>
          <a:prstGeom prst="rect">
            <a:avLst/>
          </a:prstGeom>
          <a:noFill/>
          <a:ln cap="flat" cmpd="sng" w="19050">
            <a:solidFill>
              <a:srgbClr val="B7B7B7"/>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Accidents  =  </a:t>
            </a:r>
            <a:r>
              <a:rPr lang="en" sz="1600">
                <a:latin typeface="Calibri"/>
                <a:ea typeface="Calibri"/>
                <a:cs typeface="Calibri"/>
                <a:sym typeface="Calibri"/>
              </a:rPr>
              <a:t>occurrences.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Accidents with seriously injured victims =2%</a:t>
            </a:r>
            <a:endParaRPr sz="1600">
              <a:latin typeface="Calibri"/>
              <a:ea typeface="Calibri"/>
              <a:cs typeface="Calibri"/>
              <a:sym typeface="Calibri"/>
            </a:endParaRPr>
          </a:p>
        </p:txBody>
      </p:sp>
      <p:sp>
        <p:nvSpPr>
          <p:cNvPr id="80" name="Google Shape;80;p16"/>
          <p:cNvSpPr txBox="1"/>
          <p:nvPr/>
        </p:nvSpPr>
        <p:spPr>
          <a:xfrm>
            <a:off x="329350" y="2951125"/>
            <a:ext cx="3097500" cy="1169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600">
                <a:solidFill>
                  <a:schemeClr val="dk2"/>
                </a:solidFill>
                <a:latin typeface="Calibri"/>
                <a:ea typeface="Calibri"/>
                <a:cs typeface="Calibri"/>
                <a:sym typeface="Calibri"/>
              </a:rPr>
              <a:t>2019</a:t>
            </a:r>
            <a:endParaRPr b="1" sz="1600">
              <a:solidFill>
                <a:schemeClr val="dk2"/>
              </a:solidFill>
              <a:latin typeface="Calibri"/>
              <a:ea typeface="Calibri"/>
              <a:cs typeface="Calibri"/>
              <a:sym typeface="Calibri"/>
            </a:endParaRPr>
          </a:p>
          <a:p>
            <a:pPr indent="0" lvl="0" marL="457200" rtl="0" algn="ctr">
              <a:spcBef>
                <a:spcPts val="0"/>
              </a:spcBef>
              <a:spcAft>
                <a:spcPts val="0"/>
              </a:spcAft>
              <a:buNone/>
            </a:pPr>
            <a:r>
              <a:t/>
            </a:r>
            <a:endParaRPr b="1" sz="1600" u="sng">
              <a:solidFill>
                <a:schemeClr val="dk2"/>
              </a:solidFill>
              <a:latin typeface="Calibri"/>
              <a:ea typeface="Calibri"/>
              <a:cs typeface="Calibri"/>
              <a:sym typeface="Calibri"/>
            </a:endParaRPr>
          </a:p>
          <a:p>
            <a:pPr indent="0" lvl="0" marL="457200" rtl="0" algn="ctr">
              <a:spcBef>
                <a:spcPts val="0"/>
              </a:spcBef>
              <a:spcAft>
                <a:spcPts val="0"/>
              </a:spcAft>
              <a:buNone/>
            </a:pPr>
            <a:r>
              <a:rPr lang="en" sz="1600">
                <a:solidFill>
                  <a:schemeClr val="dk2"/>
                </a:solidFill>
                <a:latin typeface="Calibri"/>
                <a:ea typeface="Calibri"/>
                <a:cs typeface="Calibri"/>
                <a:sym typeface="Calibri"/>
              </a:rPr>
              <a:t>19037 accidents reported.</a:t>
            </a:r>
            <a:endParaRPr sz="1600">
              <a:solidFill>
                <a:schemeClr val="dk2"/>
              </a:solidFill>
              <a:latin typeface="Calibri"/>
              <a:ea typeface="Calibri"/>
              <a:cs typeface="Calibri"/>
              <a:sym typeface="Calibri"/>
            </a:endParaRPr>
          </a:p>
          <a:p>
            <a:pPr indent="0" lvl="0" marL="457200" rtl="0" algn="ctr">
              <a:spcBef>
                <a:spcPts val="0"/>
              </a:spcBef>
              <a:spcAft>
                <a:spcPts val="0"/>
              </a:spcAft>
              <a:buNone/>
            </a:pPr>
            <a:r>
              <a:rPr lang="en" sz="1600">
                <a:solidFill>
                  <a:schemeClr val="dk2"/>
                </a:solidFill>
                <a:latin typeface="Calibri"/>
                <a:ea typeface="Calibri"/>
                <a:cs typeface="Calibri"/>
                <a:sym typeface="Calibri"/>
              </a:rPr>
              <a:t>52 reported a day.</a:t>
            </a:r>
            <a:endParaRPr sz="1600">
              <a:solidFill>
                <a:schemeClr val="dk2"/>
              </a:solidFill>
              <a:latin typeface="Calibri"/>
              <a:ea typeface="Calibri"/>
              <a:cs typeface="Calibri"/>
              <a:sym typeface="Calibri"/>
            </a:endParaRPr>
          </a:p>
        </p:txBody>
      </p:sp>
      <p:pic>
        <p:nvPicPr>
          <p:cNvPr id="81" name="Google Shape;81;p16"/>
          <p:cNvPicPr preferRelativeResize="0"/>
          <p:nvPr/>
        </p:nvPicPr>
        <p:blipFill>
          <a:blip r:embed="rId4">
            <a:alphaModFix/>
          </a:blip>
          <a:stretch>
            <a:fillRect/>
          </a:stretch>
        </p:blipFill>
        <p:spPr>
          <a:xfrm>
            <a:off x="3600975" y="2508550"/>
            <a:ext cx="4584400" cy="258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87" name="Google Shape;87;p17"/>
          <p:cNvSpPr txBox="1"/>
          <p:nvPr>
            <p:ph idx="1" type="subTitle"/>
          </p:nvPr>
        </p:nvSpPr>
        <p:spPr>
          <a:xfrm>
            <a:off x="1111400" y="434900"/>
            <a:ext cx="67614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What is involved in these accidents?</a:t>
            </a:r>
            <a:endParaRPr/>
          </a:p>
        </p:txBody>
      </p:sp>
      <p:sp>
        <p:nvSpPr>
          <p:cNvPr id="88" name="Google Shape;88;p17"/>
          <p:cNvSpPr txBox="1"/>
          <p:nvPr/>
        </p:nvSpPr>
        <p:spPr>
          <a:xfrm>
            <a:off x="400625" y="1227500"/>
            <a:ext cx="205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rPr>
              <a:t>	</a:t>
            </a:r>
            <a:r>
              <a:rPr b="1" lang="en" sz="1600" u="sng"/>
              <a:t>Vehicle Type:</a:t>
            </a:r>
            <a:endParaRPr/>
          </a:p>
        </p:txBody>
      </p:sp>
      <p:grpSp>
        <p:nvGrpSpPr>
          <p:cNvPr id="89" name="Google Shape;89;p17"/>
          <p:cNvGrpSpPr/>
          <p:nvPr/>
        </p:nvGrpSpPr>
        <p:grpSpPr>
          <a:xfrm>
            <a:off x="684950" y="1795086"/>
            <a:ext cx="1757624" cy="615601"/>
            <a:chOff x="684950" y="1773800"/>
            <a:chExt cx="1757624" cy="615601"/>
          </a:xfrm>
        </p:grpSpPr>
        <p:pic>
          <p:nvPicPr>
            <p:cNvPr id="90" name="Google Shape;90;p17"/>
            <p:cNvPicPr preferRelativeResize="0"/>
            <p:nvPr/>
          </p:nvPicPr>
          <p:blipFill>
            <a:blip r:embed="rId4">
              <a:alphaModFix/>
            </a:blip>
            <a:stretch>
              <a:fillRect/>
            </a:stretch>
          </p:blipFill>
          <p:spPr>
            <a:xfrm>
              <a:off x="1826975" y="1773800"/>
              <a:ext cx="615599" cy="615601"/>
            </a:xfrm>
            <a:prstGeom prst="rect">
              <a:avLst/>
            </a:prstGeom>
            <a:noFill/>
            <a:ln>
              <a:noFill/>
            </a:ln>
          </p:spPr>
        </p:pic>
        <p:sp>
          <p:nvSpPr>
            <p:cNvPr id="91" name="Google Shape;91;p17"/>
            <p:cNvSpPr txBox="1"/>
            <p:nvPr/>
          </p:nvSpPr>
          <p:spPr>
            <a:xfrm>
              <a:off x="684950" y="1843100"/>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43% </a:t>
              </a:r>
              <a:endParaRPr sz="1900"/>
            </a:p>
          </p:txBody>
        </p:sp>
      </p:grpSp>
      <p:grpSp>
        <p:nvGrpSpPr>
          <p:cNvPr id="92" name="Google Shape;92;p17"/>
          <p:cNvGrpSpPr/>
          <p:nvPr/>
        </p:nvGrpSpPr>
        <p:grpSpPr>
          <a:xfrm>
            <a:off x="6304313" y="2168324"/>
            <a:ext cx="1793168" cy="615601"/>
            <a:chOff x="5389913" y="1837064"/>
            <a:chExt cx="1793168" cy="615601"/>
          </a:xfrm>
        </p:grpSpPr>
        <p:sp>
          <p:nvSpPr>
            <p:cNvPr id="93" name="Google Shape;93;p17"/>
            <p:cNvSpPr txBox="1"/>
            <p:nvPr/>
          </p:nvSpPr>
          <p:spPr>
            <a:xfrm>
              <a:off x="5389913" y="1906364"/>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96</a:t>
              </a:r>
              <a:r>
                <a:rPr b="1" lang="en" sz="1900">
                  <a:solidFill>
                    <a:schemeClr val="dk1"/>
                  </a:solidFill>
                </a:rPr>
                <a:t>% </a:t>
              </a:r>
              <a:endParaRPr sz="1900"/>
            </a:p>
          </p:txBody>
        </p:sp>
        <p:pic>
          <p:nvPicPr>
            <p:cNvPr id="94" name="Google Shape;94;p17"/>
            <p:cNvPicPr preferRelativeResize="0"/>
            <p:nvPr/>
          </p:nvPicPr>
          <p:blipFill>
            <a:blip r:embed="rId5">
              <a:alphaModFix/>
            </a:blip>
            <a:stretch>
              <a:fillRect/>
            </a:stretch>
          </p:blipFill>
          <p:spPr>
            <a:xfrm>
              <a:off x="6567481" y="1837064"/>
              <a:ext cx="615599" cy="615601"/>
            </a:xfrm>
            <a:prstGeom prst="rect">
              <a:avLst/>
            </a:prstGeom>
            <a:noFill/>
            <a:ln>
              <a:noFill/>
            </a:ln>
          </p:spPr>
        </p:pic>
      </p:grpSp>
      <p:grpSp>
        <p:nvGrpSpPr>
          <p:cNvPr id="95" name="Google Shape;95;p17"/>
          <p:cNvGrpSpPr/>
          <p:nvPr/>
        </p:nvGrpSpPr>
        <p:grpSpPr>
          <a:xfrm>
            <a:off x="4340763" y="4112094"/>
            <a:ext cx="2091368" cy="615600"/>
            <a:chOff x="5026563" y="3702325"/>
            <a:chExt cx="2091368" cy="615600"/>
          </a:xfrm>
        </p:grpSpPr>
        <p:sp>
          <p:nvSpPr>
            <p:cNvPr id="96" name="Google Shape;96;p17"/>
            <p:cNvSpPr txBox="1"/>
            <p:nvPr/>
          </p:nvSpPr>
          <p:spPr>
            <a:xfrm>
              <a:off x="5026563" y="3771625"/>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14</a:t>
              </a:r>
              <a:r>
                <a:rPr b="1" lang="en" sz="1900">
                  <a:solidFill>
                    <a:schemeClr val="dk1"/>
                  </a:solidFill>
                </a:rPr>
                <a:t>% </a:t>
              </a:r>
              <a:endParaRPr sz="1900"/>
            </a:p>
          </p:txBody>
        </p:sp>
        <p:pic>
          <p:nvPicPr>
            <p:cNvPr id="97" name="Google Shape;97;p17"/>
            <p:cNvPicPr preferRelativeResize="0"/>
            <p:nvPr/>
          </p:nvPicPr>
          <p:blipFill>
            <a:blip r:embed="rId6">
              <a:alphaModFix/>
            </a:blip>
            <a:stretch>
              <a:fillRect/>
            </a:stretch>
          </p:blipFill>
          <p:spPr>
            <a:xfrm>
              <a:off x="6210731" y="3702325"/>
              <a:ext cx="907200" cy="615600"/>
            </a:xfrm>
            <a:prstGeom prst="rect">
              <a:avLst/>
            </a:prstGeom>
            <a:noFill/>
            <a:ln>
              <a:noFill/>
            </a:ln>
          </p:spPr>
        </p:pic>
      </p:grpSp>
      <p:grpSp>
        <p:nvGrpSpPr>
          <p:cNvPr id="98" name="Google Shape;98;p17"/>
          <p:cNvGrpSpPr/>
          <p:nvPr/>
        </p:nvGrpSpPr>
        <p:grpSpPr>
          <a:xfrm>
            <a:off x="1782488" y="4112094"/>
            <a:ext cx="1793169" cy="615600"/>
            <a:chOff x="5026563" y="2830887"/>
            <a:chExt cx="1793169" cy="615600"/>
          </a:xfrm>
        </p:grpSpPr>
        <p:sp>
          <p:nvSpPr>
            <p:cNvPr id="99" name="Google Shape;99;p17"/>
            <p:cNvSpPr txBox="1"/>
            <p:nvPr/>
          </p:nvSpPr>
          <p:spPr>
            <a:xfrm>
              <a:off x="5026563" y="2900187"/>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21</a:t>
              </a:r>
              <a:r>
                <a:rPr b="1" lang="en" sz="1900">
                  <a:solidFill>
                    <a:schemeClr val="dk1"/>
                  </a:solidFill>
                </a:rPr>
                <a:t>% </a:t>
              </a:r>
              <a:endParaRPr sz="1900"/>
            </a:p>
          </p:txBody>
        </p:sp>
        <p:pic>
          <p:nvPicPr>
            <p:cNvPr id="100" name="Google Shape;100;p17"/>
            <p:cNvPicPr preferRelativeResize="0"/>
            <p:nvPr/>
          </p:nvPicPr>
          <p:blipFill>
            <a:blip r:embed="rId7">
              <a:alphaModFix/>
            </a:blip>
            <a:stretch>
              <a:fillRect/>
            </a:stretch>
          </p:blipFill>
          <p:spPr>
            <a:xfrm>
              <a:off x="6204131" y="2830887"/>
              <a:ext cx="615600" cy="615600"/>
            </a:xfrm>
            <a:prstGeom prst="rect">
              <a:avLst/>
            </a:prstGeom>
            <a:noFill/>
            <a:ln>
              <a:noFill/>
            </a:ln>
          </p:spPr>
        </p:pic>
      </p:grpSp>
      <p:grpSp>
        <p:nvGrpSpPr>
          <p:cNvPr id="101" name="Google Shape;101;p17"/>
          <p:cNvGrpSpPr/>
          <p:nvPr/>
        </p:nvGrpSpPr>
        <p:grpSpPr>
          <a:xfrm>
            <a:off x="665038" y="2412019"/>
            <a:ext cx="1797439" cy="705581"/>
            <a:chOff x="684950" y="2104961"/>
            <a:chExt cx="1797439" cy="705581"/>
          </a:xfrm>
        </p:grpSpPr>
        <p:sp>
          <p:nvSpPr>
            <p:cNvPr id="102" name="Google Shape;102;p17"/>
            <p:cNvSpPr txBox="1"/>
            <p:nvPr/>
          </p:nvSpPr>
          <p:spPr>
            <a:xfrm>
              <a:off x="684950" y="2333542"/>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36%</a:t>
              </a:r>
              <a:endParaRPr sz="1900"/>
            </a:p>
          </p:txBody>
        </p:sp>
        <p:pic>
          <p:nvPicPr>
            <p:cNvPr id="103" name="Google Shape;103;p17"/>
            <p:cNvPicPr preferRelativeResize="0"/>
            <p:nvPr/>
          </p:nvPicPr>
          <p:blipFill>
            <a:blip r:embed="rId8">
              <a:alphaModFix/>
            </a:blip>
            <a:stretch>
              <a:fillRect/>
            </a:stretch>
          </p:blipFill>
          <p:spPr>
            <a:xfrm>
              <a:off x="1866789" y="2104961"/>
              <a:ext cx="615600" cy="615600"/>
            </a:xfrm>
            <a:prstGeom prst="rect">
              <a:avLst/>
            </a:prstGeom>
            <a:noFill/>
            <a:ln>
              <a:noFill/>
            </a:ln>
          </p:spPr>
        </p:pic>
      </p:grpSp>
      <p:grpSp>
        <p:nvGrpSpPr>
          <p:cNvPr id="104" name="Google Shape;104;p17"/>
          <p:cNvGrpSpPr/>
          <p:nvPr/>
        </p:nvGrpSpPr>
        <p:grpSpPr>
          <a:xfrm>
            <a:off x="3247425" y="1795086"/>
            <a:ext cx="2163037" cy="615601"/>
            <a:chOff x="4771425" y="2635514"/>
            <a:chExt cx="2163037" cy="615601"/>
          </a:xfrm>
        </p:grpSpPr>
        <p:pic>
          <p:nvPicPr>
            <p:cNvPr id="105" name="Google Shape;105;p17"/>
            <p:cNvPicPr preferRelativeResize="0"/>
            <p:nvPr/>
          </p:nvPicPr>
          <p:blipFill>
            <a:blip r:embed="rId9">
              <a:alphaModFix/>
            </a:blip>
            <a:stretch>
              <a:fillRect/>
            </a:stretch>
          </p:blipFill>
          <p:spPr>
            <a:xfrm>
              <a:off x="6318862" y="2635514"/>
              <a:ext cx="615599" cy="615601"/>
            </a:xfrm>
            <a:prstGeom prst="rect">
              <a:avLst/>
            </a:prstGeom>
            <a:noFill/>
            <a:ln>
              <a:noFill/>
            </a:ln>
          </p:spPr>
        </p:pic>
        <p:grpSp>
          <p:nvGrpSpPr>
            <p:cNvPr id="106" name="Google Shape;106;p17"/>
            <p:cNvGrpSpPr/>
            <p:nvPr/>
          </p:nvGrpSpPr>
          <p:grpSpPr>
            <a:xfrm>
              <a:off x="4771425" y="2704823"/>
              <a:ext cx="1499538" cy="477002"/>
              <a:chOff x="684950" y="4228823"/>
              <a:chExt cx="1499538" cy="477002"/>
            </a:xfrm>
          </p:grpSpPr>
          <p:sp>
            <p:nvSpPr>
              <p:cNvPr id="107" name="Google Shape;107;p17"/>
              <p:cNvSpPr txBox="1"/>
              <p:nvPr/>
            </p:nvSpPr>
            <p:spPr>
              <a:xfrm>
                <a:off x="684950" y="4228823"/>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6</a:t>
                </a:r>
                <a:r>
                  <a:rPr b="1" lang="en" sz="1900">
                    <a:solidFill>
                      <a:schemeClr val="dk1"/>
                    </a:solidFill>
                  </a:rPr>
                  <a:t>%</a:t>
                </a:r>
                <a:endParaRPr sz="1900"/>
              </a:p>
            </p:txBody>
          </p:sp>
          <p:pic>
            <p:nvPicPr>
              <p:cNvPr id="108" name="Google Shape;108;p17"/>
              <p:cNvPicPr preferRelativeResize="0"/>
              <p:nvPr/>
            </p:nvPicPr>
            <p:blipFill>
              <a:blip r:embed="rId10">
                <a:alphaModFix/>
              </a:blip>
              <a:stretch>
                <a:fillRect/>
              </a:stretch>
            </p:blipFill>
            <p:spPr>
              <a:xfrm>
                <a:off x="1707488" y="4228825"/>
                <a:ext cx="477000" cy="477000"/>
              </a:xfrm>
              <a:prstGeom prst="rect">
                <a:avLst/>
              </a:prstGeom>
              <a:noFill/>
              <a:ln>
                <a:noFill/>
              </a:ln>
            </p:spPr>
          </p:pic>
        </p:grpSp>
      </p:grpSp>
      <p:grpSp>
        <p:nvGrpSpPr>
          <p:cNvPr id="109" name="Google Shape;109;p17"/>
          <p:cNvGrpSpPr/>
          <p:nvPr/>
        </p:nvGrpSpPr>
        <p:grpSpPr>
          <a:xfrm>
            <a:off x="3275750" y="2495109"/>
            <a:ext cx="1900088" cy="615601"/>
            <a:chOff x="532550" y="3659375"/>
            <a:chExt cx="1900088" cy="615601"/>
          </a:xfrm>
        </p:grpSpPr>
        <p:sp>
          <p:nvSpPr>
            <p:cNvPr id="110" name="Google Shape;110;p17"/>
            <p:cNvSpPr txBox="1"/>
            <p:nvPr/>
          </p:nvSpPr>
          <p:spPr>
            <a:xfrm>
              <a:off x="532550" y="3728676"/>
              <a:ext cx="1156200" cy="477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dk1"/>
                  </a:solidFill>
                </a:rPr>
                <a:t>3</a:t>
              </a:r>
              <a:r>
                <a:rPr b="1" lang="en" sz="1900">
                  <a:solidFill>
                    <a:schemeClr val="dk1"/>
                  </a:solidFill>
                </a:rPr>
                <a:t>%</a:t>
              </a:r>
              <a:endParaRPr sz="1900"/>
            </a:p>
          </p:txBody>
        </p:sp>
        <p:pic>
          <p:nvPicPr>
            <p:cNvPr id="111" name="Google Shape;111;p17"/>
            <p:cNvPicPr preferRelativeResize="0"/>
            <p:nvPr/>
          </p:nvPicPr>
          <p:blipFill>
            <a:blip r:embed="rId11">
              <a:alphaModFix/>
            </a:blip>
            <a:stretch>
              <a:fillRect/>
            </a:stretch>
          </p:blipFill>
          <p:spPr>
            <a:xfrm>
              <a:off x="1764140" y="3659375"/>
              <a:ext cx="668498" cy="615601"/>
            </a:xfrm>
            <a:prstGeom prst="rect">
              <a:avLst/>
            </a:prstGeom>
            <a:noFill/>
            <a:ln>
              <a:noFill/>
            </a:ln>
          </p:spPr>
        </p:pic>
      </p:grpSp>
      <p:pic>
        <p:nvPicPr>
          <p:cNvPr id="112" name="Google Shape;112;p17"/>
          <p:cNvPicPr preferRelativeResize="0"/>
          <p:nvPr/>
        </p:nvPicPr>
        <p:blipFill>
          <a:blip r:embed="rId12">
            <a:alphaModFix amt="24000"/>
          </a:blip>
          <a:stretch>
            <a:fillRect/>
          </a:stretch>
        </p:blipFill>
        <p:spPr>
          <a:xfrm>
            <a:off x="6665725" y="1696438"/>
            <a:ext cx="1598226" cy="1598226"/>
          </a:xfrm>
          <a:prstGeom prst="rect">
            <a:avLst/>
          </a:prstGeom>
          <a:noFill/>
          <a:ln>
            <a:noFill/>
          </a:ln>
        </p:spPr>
      </p:pic>
      <p:sp>
        <p:nvSpPr>
          <p:cNvPr id="113" name="Google Shape;113;p17"/>
          <p:cNvSpPr txBox="1"/>
          <p:nvPr/>
        </p:nvSpPr>
        <p:spPr>
          <a:xfrm>
            <a:off x="3296225" y="3589700"/>
            <a:ext cx="205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u="sng"/>
              <a:t>Fun Facts: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8"/>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119" name="Google Shape;119;p18"/>
          <p:cNvSpPr txBox="1"/>
          <p:nvPr/>
        </p:nvSpPr>
        <p:spPr>
          <a:xfrm>
            <a:off x="3367825" y="3270225"/>
            <a:ext cx="224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dk1"/>
                </a:solidFill>
              </a:rPr>
              <a:t>Time of the Day</a:t>
            </a:r>
            <a:endParaRPr sz="2000"/>
          </a:p>
        </p:txBody>
      </p:sp>
      <p:sp>
        <p:nvSpPr>
          <p:cNvPr id="120" name="Google Shape;120;p18"/>
          <p:cNvSpPr txBox="1"/>
          <p:nvPr>
            <p:ph idx="1" type="subTitle"/>
          </p:nvPr>
        </p:nvSpPr>
        <p:spPr>
          <a:xfrm>
            <a:off x="1553425" y="434900"/>
            <a:ext cx="5877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When do these accidents occur?</a:t>
            </a:r>
            <a:endParaRPr/>
          </a:p>
        </p:txBody>
      </p:sp>
      <p:grpSp>
        <p:nvGrpSpPr>
          <p:cNvPr id="121" name="Google Shape;121;p18"/>
          <p:cNvGrpSpPr/>
          <p:nvPr/>
        </p:nvGrpSpPr>
        <p:grpSpPr>
          <a:xfrm>
            <a:off x="640988" y="1484788"/>
            <a:ext cx="7702475" cy="1354500"/>
            <a:chOff x="684925" y="1446013"/>
            <a:chExt cx="7702475" cy="1354500"/>
          </a:xfrm>
        </p:grpSpPr>
        <p:sp>
          <p:nvSpPr>
            <p:cNvPr id="122" name="Google Shape;122;p18"/>
            <p:cNvSpPr txBox="1"/>
            <p:nvPr/>
          </p:nvSpPr>
          <p:spPr>
            <a:xfrm>
              <a:off x="684925" y="1446013"/>
              <a:ext cx="2016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t>Weekends</a:t>
              </a:r>
              <a:endParaRPr b="1" sz="2000" u="sng"/>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Saturday </a:t>
              </a:r>
              <a:r>
                <a:rPr b="1" lang="en"/>
                <a:t>10%</a:t>
              </a:r>
              <a:endParaRPr b="1"/>
            </a:p>
            <a:p>
              <a:pPr indent="-317500" lvl="0" marL="457200" rtl="0" algn="l">
                <a:spcBef>
                  <a:spcPts val="0"/>
                </a:spcBef>
                <a:spcAft>
                  <a:spcPts val="0"/>
                </a:spcAft>
                <a:buSzPts val="1400"/>
                <a:buChar char="-"/>
              </a:pPr>
              <a:r>
                <a:rPr lang="en"/>
                <a:t>Sundays </a:t>
              </a:r>
              <a:r>
                <a:rPr b="1" lang="en"/>
                <a:t>8%</a:t>
              </a:r>
              <a:endParaRPr b="1"/>
            </a:p>
            <a:p>
              <a:pPr indent="0" lvl="0" marL="457200" rtl="0" algn="l">
                <a:spcBef>
                  <a:spcPts val="0"/>
                </a:spcBef>
                <a:spcAft>
                  <a:spcPts val="0"/>
                </a:spcAft>
                <a:buNone/>
              </a:pPr>
              <a:r>
                <a:t/>
              </a:r>
              <a:endParaRPr b="1"/>
            </a:p>
          </p:txBody>
        </p:sp>
        <p:sp>
          <p:nvSpPr>
            <p:cNvPr id="123" name="Google Shape;123;p18"/>
            <p:cNvSpPr txBox="1"/>
            <p:nvPr/>
          </p:nvSpPr>
          <p:spPr>
            <a:xfrm>
              <a:off x="3564000" y="1446013"/>
              <a:ext cx="4823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t>Weekdays</a:t>
              </a:r>
              <a:endParaRPr b="1" sz="2000" u="sng"/>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From</a:t>
              </a:r>
              <a:r>
                <a:rPr b="1" lang="en"/>
                <a:t> Monday</a:t>
              </a:r>
              <a:r>
                <a:rPr lang="en"/>
                <a:t> to </a:t>
              </a:r>
              <a:r>
                <a:rPr b="1" lang="en"/>
                <a:t>Friday</a:t>
              </a:r>
              <a:r>
                <a:rPr lang="en"/>
                <a:t> </a:t>
              </a:r>
              <a:r>
                <a:rPr b="1" lang="en"/>
                <a:t>16%</a:t>
              </a:r>
              <a:endParaRPr b="1"/>
            </a:p>
            <a:p>
              <a:pPr indent="-317500" lvl="0" marL="457200" rtl="0" algn="l">
                <a:spcBef>
                  <a:spcPts val="0"/>
                </a:spcBef>
                <a:spcAft>
                  <a:spcPts val="0"/>
                </a:spcAft>
                <a:buSzPts val="1400"/>
                <a:buChar char="-"/>
              </a:pPr>
              <a:r>
                <a:rPr lang="en"/>
                <a:t>Friday is the day where most accidents </a:t>
              </a:r>
              <a:r>
                <a:rPr lang="en"/>
                <a:t>occur</a:t>
              </a:r>
              <a:endParaRPr/>
            </a:p>
            <a:p>
              <a:pPr indent="-317500" lvl="0" marL="457200" rtl="0" algn="l">
                <a:spcBef>
                  <a:spcPts val="0"/>
                </a:spcBef>
                <a:spcAft>
                  <a:spcPts val="0"/>
                </a:spcAft>
                <a:buSzPts val="1400"/>
                <a:buChar char="-"/>
              </a:pPr>
              <a:r>
                <a:rPr lang="en"/>
                <a:t>Monday is the day where less accidents occur</a:t>
              </a:r>
              <a:endParaRPr/>
            </a:p>
          </p:txBody>
        </p:sp>
      </p:grpSp>
      <p:grpSp>
        <p:nvGrpSpPr>
          <p:cNvPr id="124" name="Google Shape;124;p18"/>
          <p:cNvGrpSpPr/>
          <p:nvPr/>
        </p:nvGrpSpPr>
        <p:grpSpPr>
          <a:xfrm>
            <a:off x="1147825" y="3762825"/>
            <a:ext cx="6688800" cy="1046650"/>
            <a:chOff x="1227600" y="3704775"/>
            <a:chExt cx="6688800" cy="1046650"/>
          </a:xfrm>
        </p:grpSpPr>
        <p:grpSp>
          <p:nvGrpSpPr>
            <p:cNvPr id="125" name="Google Shape;125;p18"/>
            <p:cNvGrpSpPr/>
            <p:nvPr/>
          </p:nvGrpSpPr>
          <p:grpSpPr>
            <a:xfrm>
              <a:off x="1227600" y="3704775"/>
              <a:ext cx="1494050" cy="1046650"/>
              <a:chOff x="801225" y="3691875"/>
              <a:chExt cx="1494050" cy="1046650"/>
            </a:xfrm>
          </p:grpSpPr>
          <p:pic>
            <p:nvPicPr>
              <p:cNvPr id="126" name="Google Shape;126;p18"/>
              <p:cNvPicPr preferRelativeResize="0"/>
              <p:nvPr/>
            </p:nvPicPr>
            <p:blipFill>
              <a:blip r:embed="rId4">
                <a:alphaModFix/>
              </a:blip>
              <a:stretch>
                <a:fillRect/>
              </a:stretch>
            </p:blipFill>
            <p:spPr>
              <a:xfrm>
                <a:off x="1248625" y="3691875"/>
                <a:ext cx="1046650" cy="1046650"/>
              </a:xfrm>
              <a:prstGeom prst="rect">
                <a:avLst/>
              </a:prstGeom>
              <a:noFill/>
              <a:ln>
                <a:noFill/>
              </a:ln>
            </p:spPr>
          </p:pic>
          <p:sp>
            <p:nvSpPr>
              <p:cNvPr id="127" name="Google Shape;127;p18"/>
              <p:cNvSpPr txBox="1"/>
              <p:nvPr/>
            </p:nvSpPr>
            <p:spPr>
              <a:xfrm>
                <a:off x="801225" y="4012000"/>
                <a:ext cx="82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10%</a:t>
                </a:r>
                <a:endParaRPr b="1" sz="2000"/>
              </a:p>
            </p:txBody>
          </p:sp>
        </p:grpSp>
        <p:grpSp>
          <p:nvGrpSpPr>
            <p:cNvPr id="128" name="Google Shape;128;p18"/>
            <p:cNvGrpSpPr/>
            <p:nvPr/>
          </p:nvGrpSpPr>
          <p:grpSpPr>
            <a:xfrm>
              <a:off x="3687575" y="3704775"/>
              <a:ext cx="1629550" cy="1046650"/>
              <a:chOff x="3061850" y="3691875"/>
              <a:chExt cx="1629550" cy="1046650"/>
            </a:xfrm>
          </p:grpSpPr>
          <p:pic>
            <p:nvPicPr>
              <p:cNvPr id="129" name="Google Shape;129;p18"/>
              <p:cNvPicPr preferRelativeResize="0"/>
              <p:nvPr/>
            </p:nvPicPr>
            <p:blipFill>
              <a:blip r:embed="rId5">
                <a:alphaModFix/>
              </a:blip>
              <a:stretch>
                <a:fillRect/>
              </a:stretch>
            </p:blipFill>
            <p:spPr>
              <a:xfrm>
                <a:off x="3644750" y="3691875"/>
                <a:ext cx="1046650" cy="1046650"/>
              </a:xfrm>
              <a:prstGeom prst="rect">
                <a:avLst/>
              </a:prstGeom>
              <a:noFill/>
              <a:ln>
                <a:noFill/>
              </a:ln>
            </p:spPr>
          </p:pic>
          <p:sp>
            <p:nvSpPr>
              <p:cNvPr id="130" name="Google Shape;130;p18"/>
              <p:cNvSpPr txBox="1"/>
              <p:nvPr/>
            </p:nvSpPr>
            <p:spPr>
              <a:xfrm>
                <a:off x="3061850" y="4012000"/>
                <a:ext cx="131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38</a:t>
                </a:r>
                <a:r>
                  <a:rPr b="1" lang="en" sz="2000"/>
                  <a:t>%</a:t>
                </a:r>
                <a:endParaRPr b="1" sz="2000"/>
              </a:p>
            </p:txBody>
          </p:sp>
        </p:grpSp>
        <p:grpSp>
          <p:nvGrpSpPr>
            <p:cNvPr id="131" name="Google Shape;131;p18"/>
            <p:cNvGrpSpPr/>
            <p:nvPr/>
          </p:nvGrpSpPr>
          <p:grpSpPr>
            <a:xfrm>
              <a:off x="6283050" y="3704775"/>
              <a:ext cx="1633350" cy="1046650"/>
              <a:chOff x="5804975" y="3691875"/>
              <a:chExt cx="1633350" cy="1046650"/>
            </a:xfrm>
          </p:grpSpPr>
          <p:pic>
            <p:nvPicPr>
              <p:cNvPr id="132" name="Google Shape;132;p18"/>
              <p:cNvPicPr preferRelativeResize="0"/>
              <p:nvPr/>
            </p:nvPicPr>
            <p:blipFill>
              <a:blip r:embed="rId6">
                <a:alphaModFix/>
              </a:blip>
              <a:stretch>
                <a:fillRect/>
              </a:stretch>
            </p:blipFill>
            <p:spPr>
              <a:xfrm>
                <a:off x="6391675" y="3691875"/>
                <a:ext cx="1046650" cy="1046650"/>
              </a:xfrm>
              <a:prstGeom prst="rect">
                <a:avLst/>
              </a:prstGeom>
              <a:noFill/>
              <a:ln>
                <a:noFill/>
              </a:ln>
            </p:spPr>
          </p:pic>
          <p:sp>
            <p:nvSpPr>
              <p:cNvPr id="133" name="Google Shape;133;p18"/>
              <p:cNvSpPr txBox="1"/>
              <p:nvPr/>
            </p:nvSpPr>
            <p:spPr>
              <a:xfrm>
                <a:off x="5804975" y="4012000"/>
                <a:ext cx="131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50%</a:t>
                </a:r>
                <a:endParaRPr b="1" sz="2000"/>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9"/>
          <p:cNvPicPr preferRelativeResize="0"/>
          <p:nvPr/>
        </p:nvPicPr>
        <p:blipFill rotWithShape="1">
          <a:blip r:embed="rId3">
            <a:alphaModFix amt="45000"/>
          </a:blip>
          <a:srcRect b="0" l="8367" r="5015" t="0"/>
          <a:stretch/>
        </p:blipFill>
        <p:spPr>
          <a:xfrm>
            <a:off x="0" y="0"/>
            <a:ext cx="9144002" cy="6656151"/>
          </a:xfrm>
          <a:prstGeom prst="rect">
            <a:avLst/>
          </a:prstGeom>
          <a:noFill/>
          <a:ln>
            <a:noFill/>
          </a:ln>
        </p:spPr>
      </p:pic>
      <p:sp>
        <p:nvSpPr>
          <p:cNvPr id="139" name="Google Shape;139;p19"/>
          <p:cNvSpPr txBox="1"/>
          <p:nvPr>
            <p:ph idx="1" type="subTitle"/>
          </p:nvPr>
        </p:nvSpPr>
        <p:spPr>
          <a:xfrm>
            <a:off x="231125" y="188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Accidents in Barcelona:</a:t>
            </a:r>
            <a:endParaRPr>
              <a:latin typeface="Calibri"/>
              <a:ea typeface="Calibri"/>
              <a:cs typeface="Calibri"/>
              <a:sym typeface="Calibri"/>
            </a:endParaRPr>
          </a:p>
        </p:txBody>
      </p:sp>
      <p:sp>
        <p:nvSpPr>
          <p:cNvPr id="140" name="Google Shape;140;p19"/>
          <p:cNvSpPr txBox="1"/>
          <p:nvPr/>
        </p:nvSpPr>
        <p:spPr>
          <a:xfrm>
            <a:off x="4946725" y="3292325"/>
            <a:ext cx="39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 name="Google Shape;141;p19"/>
          <p:cNvSpPr txBox="1"/>
          <p:nvPr>
            <p:ph idx="1" type="subTitle"/>
          </p:nvPr>
        </p:nvSpPr>
        <p:spPr>
          <a:xfrm>
            <a:off x="658050" y="1205675"/>
            <a:ext cx="30486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When do they happen</a:t>
            </a:r>
            <a:endParaRPr sz="2200">
              <a:latin typeface="Calibri"/>
              <a:ea typeface="Calibri"/>
              <a:cs typeface="Calibri"/>
              <a:sym typeface="Calibri"/>
            </a:endParaRPr>
          </a:p>
        </p:txBody>
      </p:sp>
      <p:sp>
        <p:nvSpPr>
          <p:cNvPr id="142" name="Google Shape;142;p19"/>
          <p:cNvSpPr txBox="1"/>
          <p:nvPr>
            <p:ph idx="1" type="subTitle"/>
          </p:nvPr>
        </p:nvSpPr>
        <p:spPr>
          <a:xfrm>
            <a:off x="669800" y="1769725"/>
            <a:ext cx="33993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How serious they are</a:t>
            </a:r>
            <a:endParaRPr sz="2200">
              <a:latin typeface="Calibri"/>
              <a:ea typeface="Calibri"/>
              <a:cs typeface="Calibri"/>
              <a:sym typeface="Calibri"/>
            </a:endParaRPr>
          </a:p>
        </p:txBody>
      </p:sp>
      <p:sp>
        <p:nvSpPr>
          <p:cNvPr id="143" name="Google Shape;143;p19"/>
          <p:cNvSpPr txBox="1"/>
          <p:nvPr>
            <p:ph idx="1" type="subTitle"/>
          </p:nvPr>
        </p:nvSpPr>
        <p:spPr>
          <a:xfrm>
            <a:off x="669800" y="2303125"/>
            <a:ext cx="33993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Who is involved</a:t>
            </a:r>
            <a:endParaRPr sz="2200">
              <a:latin typeface="Calibri"/>
              <a:ea typeface="Calibri"/>
              <a:cs typeface="Calibri"/>
              <a:sym typeface="Calibri"/>
            </a:endParaRPr>
          </a:p>
        </p:txBody>
      </p:sp>
      <p:sp>
        <p:nvSpPr>
          <p:cNvPr id="144" name="Google Shape;144;p19"/>
          <p:cNvSpPr txBox="1"/>
          <p:nvPr>
            <p:ph idx="1" type="subTitle"/>
          </p:nvPr>
        </p:nvSpPr>
        <p:spPr>
          <a:xfrm>
            <a:off x="669800" y="2912725"/>
            <a:ext cx="33993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Color of vehicle!!</a:t>
            </a:r>
            <a:endParaRPr sz="2200">
              <a:latin typeface="Calibri"/>
              <a:ea typeface="Calibri"/>
              <a:cs typeface="Calibri"/>
              <a:sym typeface="Calibri"/>
            </a:endParaRPr>
          </a:p>
        </p:txBody>
      </p:sp>
      <p:sp>
        <p:nvSpPr>
          <p:cNvPr id="145" name="Google Shape;145;p19"/>
          <p:cNvSpPr txBox="1"/>
          <p:nvPr>
            <p:ph idx="1" type="subTitle"/>
          </p:nvPr>
        </p:nvSpPr>
        <p:spPr>
          <a:xfrm>
            <a:off x="669800" y="3522325"/>
            <a:ext cx="33993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Where??</a:t>
            </a:r>
            <a:endParaRPr sz="2200">
              <a:latin typeface="Calibri"/>
              <a:ea typeface="Calibri"/>
              <a:cs typeface="Calibri"/>
              <a:sym typeface="Calibri"/>
            </a:endParaRPr>
          </a:p>
        </p:txBody>
      </p:sp>
      <p:pic>
        <p:nvPicPr>
          <p:cNvPr id="146" name="Google Shape;146;p19"/>
          <p:cNvPicPr preferRelativeResize="0"/>
          <p:nvPr/>
        </p:nvPicPr>
        <p:blipFill>
          <a:blip r:embed="rId4">
            <a:alphaModFix/>
          </a:blip>
          <a:stretch>
            <a:fillRect/>
          </a:stretch>
        </p:blipFill>
        <p:spPr>
          <a:xfrm>
            <a:off x="3649875" y="1236325"/>
            <a:ext cx="499800" cy="499800"/>
          </a:xfrm>
          <a:prstGeom prst="rect">
            <a:avLst/>
          </a:prstGeom>
          <a:noFill/>
          <a:ln>
            <a:noFill/>
          </a:ln>
        </p:spPr>
      </p:pic>
      <p:pic>
        <p:nvPicPr>
          <p:cNvPr id="147" name="Google Shape;147;p19"/>
          <p:cNvPicPr preferRelativeResize="0"/>
          <p:nvPr/>
        </p:nvPicPr>
        <p:blipFill>
          <a:blip r:embed="rId4">
            <a:alphaModFix/>
          </a:blip>
          <a:stretch>
            <a:fillRect/>
          </a:stretch>
        </p:blipFill>
        <p:spPr>
          <a:xfrm>
            <a:off x="3497475" y="1769725"/>
            <a:ext cx="499800" cy="499800"/>
          </a:xfrm>
          <a:prstGeom prst="rect">
            <a:avLst/>
          </a:prstGeom>
          <a:noFill/>
          <a:ln>
            <a:noFill/>
          </a:ln>
        </p:spPr>
      </p:pic>
      <p:pic>
        <p:nvPicPr>
          <p:cNvPr id="148" name="Google Shape;148;p19"/>
          <p:cNvPicPr preferRelativeResize="0"/>
          <p:nvPr/>
        </p:nvPicPr>
        <p:blipFill>
          <a:blip r:embed="rId4">
            <a:alphaModFix/>
          </a:blip>
          <a:stretch>
            <a:fillRect/>
          </a:stretch>
        </p:blipFill>
        <p:spPr>
          <a:xfrm>
            <a:off x="2811675" y="2303125"/>
            <a:ext cx="499800" cy="499800"/>
          </a:xfrm>
          <a:prstGeom prst="rect">
            <a:avLst/>
          </a:prstGeom>
          <a:noFill/>
          <a:ln>
            <a:noFill/>
          </a:ln>
        </p:spPr>
      </p:pic>
      <p:pic>
        <p:nvPicPr>
          <p:cNvPr id="149" name="Google Shape;149;p19"/>
          <p:cNvPicPr preferRelativeResize="0"/>
          <p:nvPr/>
        </p:nvPicPr>
        <p:blipFill>
          <a:blip r:embed="rId4">
            <a:alphaModFix/>
          </a:blip>
          <a:stretch>
            <a:fillRect/>
          </a:stretch>
        </p:blipFill>
        <p:spPr>
          <a:xfrm>
            <a:off x="2964075" y="2988925"/>
            <a:ext cx="499800" cy="49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rotWithShape="1">
          <a:blip r:embed="rId3">
            <a:alphaModFix amt="31000"/>
          </a:blip>
          <a:srcRect b="0" l="8367" r="5015" t="0"/>
          <a:stretch/>
        </p:blipFill>
        <p:spPr>
          <a:xfrm>
            <a:off x="0" y="-76200"/>
            <a:ext cx="9144002" cy="6656151"/>
          </a:xfrm>
          <a:prstGeom prst="rect">
            <a:avLst/>
          </a:prstGeom>
          <a:noFill/>
          <a:ln>
            <a:noFill/>
          </a:ln>
        </p:spPr>
      </p:pic>
      <p:sp>
        <p:nvSpPr>
          <p:cNvPr id="155" name="Google Shape;155;p20"/>
          <p:cNvSpPr txBox="1"/>
          <p:nvPr>
            <p:ph idx="1" type="subTitle"/>
          </p:nvPr>
        </p:nvSpPr>
        <p:spPr>
          <a:xfrm>
            <a:off x="231125" y="188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Neighborhood with most accidents reported:</a:t>
            </a:r>
            <a:endParaRPr>
              <a:latin typeface="Calibri"/>
              <a:ea typeface="Calibri"/>
              <a:cs typeface="Calibri"/>
              <a:sym typeface="Calibri"/>
            </a:endParaRPr>
          </a:p>
        </p:txBody>
      </p:sp>
      <p:sp>
        <p:nvSpPr>
          <p:cNvPr id="156" name="Google Shape;156;p20"/>
          <p:cNvSpPr txBox="1"/>
          <p:nvPr>
            <p:ph idx="1" type="subTitle"/>
          </p:nvPr>
        </p:nvSpPr>
        <p:spPr>
          <a:xfrm>
            <a:off x="1397400" y="766250"/>
            <a:ext cx="6349200" cy="792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1100"/>
              <a:buFont typeface="Arial"/>
              <a:buNone/>
            </a:pPr>
            <a:r>
              <a:t/>
            </a:r>
            <a:endParaRPr sz="850">
              <a:solidFill>
                <a:schemeClr val="dk1"/>
              </a:solidFill>
              <a:highlight>
                <a:srgbClr val="FFFFFF"/>
              </a:highlight>
            </a:endParaRPr>
          </a:p>
          <a:p>
            <a:pPr indent="0" lvl="0" marL="0" rtl="0" algn="ctr">
              <a:lnSpc>
                <a:spcPct val="90000"/>
              </a:lnSpc>
              <a:spcBef>
                <a:spcPts val="0"/>
              </a:spcBef>
              <a:spcAft>
                <a:spcPts val="0"/>
              </a:spcAft>
              <a:buNone/>
            </a:pPr>
            <a:r>
              <a:rPr lang="en" sz="2600">
                <a:latin typeface="Calibri"/>
                <a:ea typeface="Calibri"/>
                <a:cs typeface="Calibri"/>
                <a:sym typeface="Calibri"/>
              </a:rPr>
              <a:t>la Dreta de l'Eixample </a:t>
            </a:r>
            <a:endParaRPr sz="2600">
              <a:latin typeface="Calibri"/>
              <a:ea typeface="Calibri"/>
              <a:cs typeface="Calibri"/>
              <a:sym typeface="Calibri"/>
            </a:endParaRPr>
          </a:p>
        </p:txBody>
      </p:sp>
      <p:sp>
        <p:nvSpPr>
          <p:cNvPr id="157" name="Google Shape;157;p20"/>
          <p:cNvSpPr txBox="1"/>
          <p:nvPr/>
        </p:nvSpPr>
        <p:spPr>
          <a:xfrm>
            <a:off x="4946725" y="3292325"/>
            <a:ext cx="39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58" name="Google Shape;158;p20"/>
          <p:cNvGraphicFramePr/>
          <p:nvPr/>
        </p:nvGraphicFramePr>
        <p:xfrm>
          <a:off x="1115375" y="1902250"/>
          <a:ext cx="3000000" cy="3000000"/>
        </p:xfrm>
        <a:graphic>
          <a:graphicData uri="http://schemas.openxmlformats.org/drawingml/2006/table">
            <a:tbl>
              <a:tblPr>
                <a:noFill/>
                <a:tableStyleId>{CA83E8DD-3A01-452B-AB3E-0FFCD4832790}</a:tableStyleId>
              </a:tblPr>
              <a:tblGrid>
                <a:gridCol w="3619500"/>
                <a:gridCol w="3619500"/>
              </a:tblGrid>
              <a:tr h="381000">
                <a:tc>
                  <a:txBody>
                    <a:bodyPr/>
                    <a:lstStyle/>
                    <a:p>
                      <a:pPr indent="0" lvl="0" marL="0" rtl="0" algn="l">
                        <a:spcBef>
                          <a:spcPts val="0"/>
                        </a:spcBef>
                        <a:spcAft>
                          <a:spcPts val="0"/>
                        </a:spcAft>
                        <a:buNone/>
                      </a:pPr>
                      <a:r>
                        <a:rPr lang="en">
                          <a:latin typeface="Calibri"/>
                          <a:ea typeface="Calibri"/>
                          <a:cs typeface="Calibri"/>
                          <a:sym typeface="Calibri"/>
                        </a:rPr>
                        <a:t>La Dreta de l’Eixample Total of accidents</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2240 / 6 per day</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La Dreta de l’Eixample </a:t>
                      </a:r>
                      <a:r>
                        <a:rPr lang="en">
                          <a:latin typeface="Calibri"/>
                          <a:ea typeface="Calibri"/>
                          <a:cs typeface="Calibri"/>
                          <a:sym typeface="Calibri"/>
                        </a:rPr>
                        <a:t>share of accidents</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12%</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alibri"/>
                          <a:ea typeface="Calibri"/>
                          <a:cs typeface="Calibri"/>
                          <a:sym typeface="Calibri"/>
                        </a:rPr>
                        <a:t>l’Eixample share of accidents</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30%</a:t>
                      </a:r>
                      <a:endParaRPr>
                        <a:latin typeface="Calibri"/>
                        <a:ea typeface="Calibri"/>
                        <a:cs typeface="Calibri"/>
                        <a:sym typeface="Calibri"/>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pic>
        <p:nvPicPr>
          <p:cNvPr id="159" name="Google Shape;159;p20"/>
          <p:cNvPicPr preferRelativeResize="0"/>
          <p:nvPr/>
        </p:nvPicPr>
        <p:blipFill>
          <a:blip r:embed="rId4">
            <a:alphaModFix/>
          </a:blip>
          <a:stretch>
            <a:fillRect/>
          </a:stretch>
        </p:blipFill>
        <p:spPr>
          <a:xfrm>
            <a:off x="171875" y="4119450"/>
            <a:ext cx="943500" cy="943500"/>
          </a:xfrm>
          <a:prstGeom prst="rect">
            <a:avLst/>
          </a:prstGeom>
          <a:noFill/>
          <a:ln>
            <a:noFill/>
          </a:ln>
        </p:spPr>
      </p:pic>
      <p:pic>
        <p:nvPicPr>
          <p:cNvPr id="160" name="Google Shape;160;p20"/>
          <p:cNvPicPr preferRelativeResize="0"/>
          <p:nvPr/>
        </p:nvPicPr>
        <p:blipFill>
          <a:blip r:embed="rId5">
            <a:alphaModFix/>
          </a:blip>
          <a:stretch>
            <a:fillRect/>
          </a:stretch>
        </p:blipFill>
        <p:spPr>
          <a:xfrm>
            <a:off x="1232886" y="4012000"/>
            <a:ext cx="1024563" cy="943501"/>
          </a:xfrm>
          <a:prstGeom prst="rect">
            <a:avLst/>
          </a:prstGeom>
          <a:noFill/>
          <a:ln>
            <a:noFill/>
          </a:ln>
        </p:spPr>
      </p:pic>
      <p:pic>
        <p:nvPicPr>
          <p:cNvPr id="161" name="Google Shape;161;p20"/>
          <p:cNvPicPr preferRelativeResize="0"/>
          <p:nvPr/>
        </p:nvPicPr>
        <p:blipFill>
          <a:blip r:embed="rId6">
            <a:alphaModFix/>
          </a:blip>
          <a:stretch>
            <a:fillRect/>
          </a:stretch>
        </p:blipFill>
        <p:spPr>
          <a:xfrm>
            <a:off x="2374950" y="4012002"/>
            <a:ext cx="943500" cy="943523"/>
          </a:xfrm>
          <a:prstGeom prst="rect">
            <a:avLst/>
          </a:prstGeom>
          <a:noFill/>
          <a:ln>
            <a:noFill/>
          </a:ln>
        </p:spPr>
      </p:pic>
      <p:pic>
        <p:nvPicPr>
          <p:cNvPr id="162" name="Google Shape;162;p20"/>
          <p:cNvPicPr preferRelativeResize="0"/>
          <p:nvPr/>
        </p:nvPicPr>
        <p:blipFill>
          <a:blip r:embed="rId7">
            <a:alphaModFix/>
          </a:blip>
          <a:stretch>
            <a:fillRect/>
          </a:stretch>
        </p:blipFill>
        <p:spPr>
          <a:xfrm>
            <a:off x="7766975" y="3973925"/>
            <a:ext cx="1188625" cy="118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1"/>
          <p:cNvPicPr preferRelativeResize="0"/>
          <p:nvPr/>
        </p:nvPicPr>
        <p:blipFill rotWithShape="1">
          <a:blip r:embed="rId3">
            <a:alphaModFix amt="15000"/>
          </a:blip>
          <a:srcRect b="7978" l="0" r="0" t="39940"/>
          <a:stretch/>
        </p:blipFill>
        <p:spPr>
          <a:xfrm>
            <a:off x="0" y="0"/>
            <a:ext cx="9144000" cy="5143500"/>
          </a:xfrm>
          <a:prstGeom prst="rect">
            <a:avLst/>
          </a:prstGeom>
          <a:noFill/>
          <a:ln>
            <a:noFill/>
          </a:ln>
        </p:spPr>
      </p:pic>
      <p:sp>
        <p:nvSpPr>
          <p:cNvPr id="168" name="Google Shape;168;p21"/>
          <p:cNvSpPr txBox="1"/>
          <p:nvPr>
            <p:ph idx="1" type="subTitle"/>
          </p:nvPr>
        </p:nvSpPr>
        <p:spPr>
          <a:xfrm>
            <a:off x="56400" y="1793125"/>
            <a:ext cx="5221200" cy="7926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sz="2500">
                <a:latin typeface="Calibri"/>
                <a:ea typeface="Calibri"/>
                <a:cs typeface="Calibri"/>
                <a:sym typeface="Calibri"/>
              </a:rPr>
              <a:t>In la Dreta de l'Eixample</a:t>
            </a:r>
            <a:endParaRPr sz="2500">
              <a:latin typeface="Calibri"/>
              <a:ea typeface="Calibri"/>
              <a:cs typeface="Calibri"/>
              <a:sym typeface="Calibri"/>
            </a:endParaRPr>
          </a:p>
          <a:p>
            <a:pPr indent="0" lvl="0" marL="0" marR="0" rtl="0" algn="ctr">
              <a:lnSpc>
                <a:spcPct val="100000"/>
              </a:lnSpc>
              <a:spcBef>
                <a:spcPts val="0"/>
              </a:spcBef>
              <a:spcAft>
                <a:spcPts val="0"/>
              </a:spcAft>
              <a:buNone/>
            </a:pPr>
            <a:r>
              <a:t/>
            </a:r>
            <a:endParaRPr sz="2500">
              <a:latin typeface="Calibri"/>
              <a:ea typeface="Calibri"/>
              <a:cs typeface="Calibri"/>
              <a:sym typeface="Calibri"/>
            </a:endParaRPr>
          </a:p>
        </p:txBody>
      </p:sp>
      <p:sp>
        <p:nvSpPr>
          <p:cNvPr id="169" name="Google Shape;169;p21"/>
          <p:cNvSpPr txBox="1"/>
          <p:nvPr>
            <p:ph idx="1" type="subTitle"/>
          </p:nvPr>
        </p:nvSpPr>
        <p:spPr>
          <a:xfrm>
            <a:off x="56400" y="2631325"/>
            <a:ext cx="5221200" cy="7926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sz="2500">
                <a:latin typeface="Calibri"/>
                <a:ea typeface="Calibri"/>
                <a:cs typeface="Calibri"/>
                <a:sym typeface="Calibri"/>
              </a:rPr>
              <a:t>On a friday afternoon</a:t>
            </a:r>
            <a:endParaRPr sz="2500">
              <a:latin typeface="Calibri"/>
              <a:ea typeface="Calibri"/>
              <a:cs typeface="Calibri"/>
              <a:sym typeface="Calibri"/>
            </a:endParaRPr>
          </a:p>
          <a:p>
            <a:pPr indent="0" lvl="0" marL="0" marR="0" rtl="0" algn="ctr">
              <a:lnSpc>
                <a:spcPct val="100000"/>
              </a:lnSpc>
              <a:spcBef>
                <a:spcPts val="0"/>
              </a:spcBef>
              <a:spcAft>
                <a:spcPts val="0"/>
              </a:spcAft>
              <a:buNone/>
            </a:pPr>
            <a:r>
              <a:t/>
            </a:r>
            <a:endParaRPr sz="2500">
              <a:latin typeface="Calibri"/>
              <a:ea typeface="Calibri"/>
              <a:cs typeface="Calibri"/>
              <a:sym typeface="Calibri"/>
            </a:endParaRPr>
          </a:p>
        </p:txBody>
      </p:sp>
      <p:sp>
        <p:nvSpPr>
          <p:cNvPr id="170" name="Google Shape;170;p21"/>
          <p:cNvSpPr txBox="1"/>
          <p:nvPr>
            <p:ph idx="1" type="subTitle"/>
          </p:nvPr>
        </p:nvSpPr>
        <p:spPr>
          <a:xfrm>
            <a:off x="56400" y="3545725"/>
            <a:ext cx="5221200" cy="7926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sz="2500">
                <a:latin typeface="Calibri"/>
                <a:ea typeface="Calibri"/>
                <a:cs typeface="Calibri"/>
                <a:sym typeface="Calibri"/>
              </a:rPr>
              <a:t>Near a white car or motorcycle</a:t>
            </a:r>
            <a:endParaRPr sz="2500">
              <a:latin typeface="Calibri"/>
              <a:ea typeface="Calibri"/>
              <a:cs typeface="Calibri"/>
              <a:sym typeface="Calibri"/>
            </a:endParaRPr>
          </a:p>
          <a:p>
            <a:pPr indent="0" lvl="0" marL="0" marR="0" rtl="0" algn="ctr">
              <a:lnSpc>
                <a:spcPct val="100000"/>
              </a:lnSpc>
              <a:spcBef>
                <a:spcPts val="0"/>
              </a:spcBef>
              <a:spcAft>
                <a:spcPts val="0"/>
              </a:spcAft>
              <a:buNone/>
            </a:pPr>
            <a:r>
              <a:t/>
            </a:r>
            <a:endParaRPr sz="2500">
              <a:latin typeface="Calibri"/>
              <a:ea typeface="Calibri"/>
              <a:cs typeface="Calibri"/>
              <a:sym typeface="Calibri"/>
            </a:endParaRPr>
          </a:p>
        </p:txBody>
      </p:sp>
      <p:sp>
        <p:nvSpPr>
          <p:cNvPr id="171" name="Google Shape;171;p21"/>
          <p:cNvSpPr txBox="1"/>
          <p:nvPr>
            <p:ph idx="1" type="subTitle"/>
          </p:nvPr>
        </p:nvSpPr>
        <p:spPr>
          <a:xfrm>
            <a:off x="1181800" y="269125"/>
            <a:ext cx="7117800" cy="792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500">
                <a:latin typeface="Calibri"/>
                <a:ea typeface="Calibri"/>
                <a:cs typeface="Calibri"/>
                <a:sym typeface="Calibri"/>
              </a:rPr>
              <a:t>So we already know, we do NOT want to be:</a:t>
            </a:r>
            <a:endParaRPr sz="2500">
              <a:latin typeface="Calibri"/>
              <a:ea typeface="Calibri"/>
              <a:cs typeface="Calibri"/>
              <a:sym typeface="Calibri"/>
            </a:endParaRPr>
          </a:p>
        </p:txBody>
      </p:sp>
      <p:pic>
        <p:nvPicPr>
          <p:cNvPr id="172" name="Google Shape;172;p21"/>
          <p:cNvPicPr preferRelativeResize="0"/>
          <p:nvPr/>
        </p:nvPicPr>
        <p:blipFill>
          <a:blip r:embed="rId4">
            <a:alphaModFix/>
          </a:blip>
          <a:stretch>
            <a:fillRect/>
          </a:stretch>
        </p:blipFill>
        <p:spPr>
          <a:xfrm>
            <a:off x="4808675" y="3333250"/>
            <a:ext cx="943500" cy="943500"/>
          </a:xfrm>
          <a:prstGeom prst="rect">
            <a:avLst/>
          </a:prstGeom>
          <a:noFill/>
          <a:ln>
            <a:noFill/>
          </a:ln>
          <a:effectLst>
            <a:outerShdw blurRad="57150" rotWithShape="0" algn="bl" dir="5400000" dist="19050">
              <a:srgbClr val="000000"/>
            </a:outerShdw>
          </a:effectLst>
        </p:spPr>
      </p:pic>
      <p:pic>
        <p:nvPicPr>
          <p:cNvPr id="173" name="Google Shape;173;p21"/>
          <p:cNvPicPr preferRelativeResize="0"/>
          <p:nvPr/>
        </p:nvPicPr>
        <p:blipFill>
          <a:blip r:embed="rId5">
            <a:alphaModFix/>
          </a:blip>
          <a:stretch>
            <a:fillRect/>
          </a:stretch>
        </p:blipFill>
        <p:spPr>
          <a:xfrm>
            <a:off x="3576650" y="2585725"/>
            <a:ext cx="742400" cy="742400"/>
          </a:xfrm>
          <a:prstGeom prst="rect">
            <a:avLst/>
          </a:prstGeom>
          <a:noFill/>
          <a:ln>
            <a:noFill/>
          </a:ln>
        </p:spPr>
      </p:pic>
      <p:pic>
        <p:nvPicPr>
          <p:cNvPr id="174" name="Google Shape;174;p21"/>
          <p:cNvPicPr preferRelativeResize="0"/>
          <p:nvPr/>
        </p:nvPicPr>
        <p:blipFill>
          <a:blip r:embed="rId6">
            <a:alphaModFix/>
          </a:blip>
          <a:stretch>
            <a:fillRect/>
          </a:stretch>
        </p:blipFill>
        <p:spPr>
          <a:xfrm>
            <a:off x="3924300" y="1507625"/>
            <a:ext cx="1102225" cy="1102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